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df" ContentType="application/pdf"/>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6" r:id="rId1"/>
  </p:sldMasterIdLst>
  <p:notesMasterIdLst>
    <p:notesMasterId r:id="rId11"/>
  </p:notesMasterIdLst>
  <p:sldIdLst>
    <p:sldId id="419" r:id="rId2"/>
    <p:sldId id="433" r:id="rId3"/>
    <p:sldId id="434" r:id="rId4"/>
    <p:sldId id="435" r:id="rId5"/>
    <p:sldId id="436" r:id="rId6"/>
    <p:sldId id="441" r:id="rId7"/>
    <p:sldId id="438" r:id="rId8"/>
    <p:sldId id="439" r:id="rId9"/>
    <p:sldId id="440" r:id="rId1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3248">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D1E6C"/>
    <a:srgbClr val="EC5416"/>
    <a:srgbClr val="E8771F"/>
    <a:srgbClr val="1559D1"/>
    <a:srgbClr val="99CC00"/>
    <a:srgbClr val="FFCC66"/>
    <a:srgbClr val="E79E21"/>
    <a:srgbClr val="E88D5F"/>
    <a:srgbClr val="653E61"/>
    <a:srgbClr val="89659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44" autoAdjust="0"/>
    <p:restoredTop sz="74427" autoAdjust="0"/>
  </p:normalViewPr>
  <p:slideViewPr>
    <p:cSldViewPr snapToGrid="0" snapToObjects="1">
      <p:cViewPr varScale="1">
        <p:scale>
          <a:sx n="32" d="100"/>
          <a:sy n="32" d="100"/>
        </p:scale>
        <p:origin x="-1704" y="-90"/>
      </p:cViewPr>
      <p:guideLst>
        <p:guide orient="horz" pos="3248"/>
        <p:guide/>
      </p:guideLst>
    </p:cSldViewPr>
  </p:slid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5D29846-17C9-4265-8A53-A267B2D09E02}" type="datetimeFigureOut">
              <a:rPr lang="en-US"/>
              <a:pPr>
                <a:defRPr/>
              </a:pPr>
              <a:t>8/5/2015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7411416-0ACB-4400-BF4F-A637FF7E3A0E}" type="slidenum">
              <a:rPr lang="en-US"/>
              <a:pPr>
                <a:defRPr/>
              </a:pPr>
              <a:t>‹#›</a:t>
            </a:fld>
            <a:endParaRPr lang="en-US"/>
          </a:p>
        </p:txBody>
      </p:sp>
    </p:spTree>
    <p:extLst>
      <p:ext uri="{BB962C8B-B14F-4D97-AF65-F5344CB8AC3E}">
        <p14:creationId xmlns:p14="http://schemas.microsoft.com/office/powerpoint/2010/main" xmlns="" val="120601379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i="1" dirty="0" smtClean="0"/>
              <a:t>Review slide content</a:t>
            </a:r>
            <a:endParaRPr lang="en-ZA" i="1" dirty="0"/>
          </a:p>
        </p:txBody>
      </p:sp>
      <p:sp>
        <p:nvSpPr>
          <p:cNvPr id="4" name="Slide Number Placeholder 3"/>
          <p:cNvSpPr>
            <a:spLocks noGrp="1"/>
          </p:cNvSpPr>
          <p:nvPr>
            <p:ph type="sldNum" sz="quarter" idx="10"/>
          </p:nvPr>
        </p:nvSpPr>
        <p:spPr/>
        <p:txBody>
          <a:bodyPr/>
          <a:lstStyle/>
          <a:p>
            <a:fld id="{3172BF38-A94C-4379-8D29-B951F22A99FD}" type="slidenum">
              <a:rPr lang="en-US" smtClean="0"/>
              <a:pPr/>
              <a:t>2</a:t>
            </a:fld>
            <a:endParaRPr lang="en-US"/>
          </a:p>
        </p:txBody>
      </p:sp>
    </p:spTree>
    <p:extLst>
      <p:ext uri="{BB962C8B-B14F-4D97-AF65-F5344CB8AC3E}">
        <p14:creationId xmlns:p14="http://schemas.microsoft.com/office/powerpoint/2010/main" xmlns="" val="2418664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98" indent="-173398">
              <a:buFont typeface="Arial" panose="020B0604020202020204" pitchFamily="34" charset="0"/>
              <a:buChar char="•"/>
            </a:pPr>
            <a:r>
              <a:rPr lang="en-ZA" i="1" dirty="0" smtClean="0"/>
              <a:t>Review slide</a:t>
            </a:r>
            <a:r>
              <a:rPr lang="en-ZA" i="1" baseline="0" dirty="0" smtClean="0"/>
              <a:t> content</a:t>
            </a:r>
          </a:p>
          <a:p>
            <a:pPr marL="173398" indent="-173398">
              <a:buFont typeface="Arial" panose="020B0604020202020204" pitchFamily="34" charset="0"/>
              <a:buChar char="•"/>
            </a:pPr>
            <a:r>
              <a:rPr lang="en-ZA" baseline="0" dirty="0" smtClean="0"/>
              <a:t>State that </a:t>
            </a:r>
            <a:r>
              <a:rPr lang="en-US" dirty="0"/>
              <a:t>TB remains a major global health problem, responsible for ill health among millions of people each year. TB ranks as the second leading cause of death from an infectious disease worldwide, after the human immunodeficiency virus (HIV</a:t>
            </a:r>
            <a:r>
              <a:rPr lang="en-US" dirty="0" smtClean="0"/>
              <a:t>)</a:t>
            </a:r>
            <a:endParaRPr lang="en-US"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3</a:t>
            </a:fld>
            <a:endParaRPr lang="en-US"/>
          </a:p>
        </p:txBody>
      </p:sp>
    </p:spTree>
    <p:extLst>
      <p:ext uri="{BB962C8B-B14F-4D97-AF65-F5344CB8AC3E}">
        <p14:creationId xmlns:p14="http://schemas.microsoft.com/office/powerpoint/2010/main" xmlns="" val="2286243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98" indent="-173398">
              <a:buFont typeface="Arial" panose="020B0604020202020204" pitchFamily="34" charset="0"/>
              <a:buChar char="•"/>
            </a:pPr>
            <a:r>
              <a:rPr lang="en-ZA" dirty="0" smtClean="0"/>
              <a:t>State that </a:t>
            </a:r>
            <a:r>
              <a:rPr lang="en-US" dirty="0"/>
              <a:t>the end of 2015 is significant, representing a transition between the Millennium Development Goals (MDGs) established in 2000 and a post-2015 development framework. </a:t>
            </a:r>
          </a:p>
          <a:p>
            <a:pPr marL="173398" indent="-173398">
              <a:buFont typeface="Arial" panose="020B0604020202020204" pitchFamily="34" charset="0"/>
              <a:buChar char="•"/>
            </a:pPr>
            <a:r>
              <a:rPr lang="en-US" dirty="0"/>
              <a:t>A set of 17 Sustainable Development Goals (SDGs) with targets set for 2030 had been proposed. </a:t>
            </a:r>
            <a:endParaRPr lang="en-US" dirty="0" smtClean="0"/>
          </a:p>
          <a:p>
            <a:pPr marL="173398" indent="-173398">
              <a:buFont typeface="Arial" panose="020B0604020202020204" pitchFamily="34" charset="0"/>
              <a:buChar char="•"/>
            </a:pPr>
            <a:r>
              <a:rPr lang="en-US" dirty="0" smtClean="0"/>
              <a:t>The </a:t>
            </a:r>
            <a:r>
              <a:rPr lang="en-US" dirty="0"/>
              <a:t>third of these goals, which speak to ‘Ensure healthy lives and promote well-being for all at all ages’, includes a target to end the epidemics of AIDS, tuberculosis, malaria, and neglected tropical diseases and combat hepatitis, water-borne diseases, and other communicable diseases.</a:t>
            </a:r>
          </a:p>
          <a:p>
            <a:pPr marL="173398" indent="-173398">
              <a:buFont typeface="Arial" panose="020B0604020202020204" pitchFamily="34" charset="0"/>
              <a:buChar char="•"/>
            </a:pPr>
            <a:r>
              <a:rPr lang="en-US" dirty="0"/>
              <a:t>Within this broader context and contributing to the development of health-related SDGs, in 2012 WHO initiated the development of a post-2015 global TB strategy; the overarching goal of which is to end the global TB  epidemic by </a:t>
            </a:r>
            <a:r>
              <a:rPr lang="en-US" dirty="0" smtClean="0"/>
              <a:t>2035</a:t>
            </a:r>
          </a:p>
          <a:p>
            <a:pPr marL="173398" indent="-173398">
              <a:buFont typeface="Arial" panose="020B0604020202020204" pitchFamily="34" charset="0"/>
              <a:buChar char="•"/>
            </a:pPr>
            <a:r>
              <a:rPr lang="en-US" i="1" dirty="0" smtClean="0">
                <a:solidFill>
                  <a:srgbClr val="C00000"/>
                </a:solidFill>
              </a:rPr>
              <a:t>Review slide content</a:t>
            </a:r>
            <a:endParaRPr lang="en-US" i="1" dirty="0">
              <a:solidFill>
                <a:srgbClr val="C00000"/>
              </a:solidFill>
            </a:endParaRPr>
          </a:p>
        </p:txBody>
      </p:sp>
      <p:sp>
        <p:nvSpPr>
          <p:cNvPr id="4" name="Slide Number Placeholder 3"/>
          <p:cNvSpPr>
            <a:spLocks noGrp="1"/>
          </p:cNvSpPr>
          <p:nvPr>
            <p:ph type="sldNum" sz="quarter" idx="10"/>
          </p:nvPr>
        </p:nvSpPr>
        <p:spPr/>
        <p:txBody>
          <a:bodyPr/>
          <a:lstStyle/>
          <a:p>
            <a:fld id="{F00683A5-F9D0-4328-85AC-AD1A7ED653E3}" type="slidenum">
              <a:rPr lang="en-US" smtClean="0"/>
              <a:pPr/>
              <a:t>4</a:t>
            </a:fld>
            <a:endParaRPr lang="en-US"/>
          </a:p>
        </p:txBody>
      </p:sp>
    </p:spTree>
    <p:extLst>
      <p:ext uri="{BB962C8B-B14F-4D97-AF65-F5344CB8AC3E}">
        <p14:creationId xmlns:p14="http://schemas.microsoft.com/office/powerpoint/2010/main" xmlns="" val="819729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98" indent="-173398">
              <a:buFont typeface="Arial" panose="020B0604020202020204" pitchFamily="34" charset="0"/>
              <a:buChar char="•"/>
            </a:pPr>
            <a:r>
              <a:rPr lang="en-ZA" i="1" dirty="0" smtClean="0"/>
              <a:t>Review slide</a:t>
            </a:r>
            <a:r>
              <a:rPr lang="en-ZA" i="1" baseline="0" dirty="0" smtClean="0"/>
              <a:t> content</a:t>
            </a:r>
          </a:p>
          <a:p>
            <a:pPr marL="173398" indent="-173398" defTabSz="924786">
              <a:buFont typeface="Arial" panose="020B0604020202020204" pitchFamily="34" charset="0"/>
              <a:buChar char="•"/>
              <a:defRPr/>
            </a:pPr>
            <a:r>
              <a:rPr lang="en-ZA" baseline="0" dirty="0" smtClean="0"/>
              <a:t>Emphasise the bullet, ‘</a:t>
            </a:r>
            <a:r>
              <a:rPr lang="en-ZA" dirty="0" smtClean="0"/>
              <a:t>Protection and promotion of human rights, ethics and equity</a:t>
            </a:r>
            <a:r>
              <a:rPr lang="en-US" dirty="0" smtClean="0"/>
              <a:t>’</a:t>
            </a:r>
          </a:p>
          <a:p>
            <a:endParaRPr lang="en-US"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5</a:t>
            </a:fld>
            <a:endParaRPr lang="en-US"/>
          </a:p>
        </p:txBody>
      </p:sp>
    </p:spTree>
    <p:extLst>
      <p:ext uri="{BB962C8B-B14F-4D97-AF65-F5344CB8AC3E}">
        <p14:creationId xmlns:p14="http://schemas.microsoft.com/office/powerpoint/2010/main" xmlns="" val="711756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98" indent="-173398">
              <a:buFont typeface="Arial" panose="020B0604020202020204" pitchFamily="34" charset="0"/>
              <a:buChar char="•"/>
            </a:pPr>
            <a:r>
              <a:rPr lang="en-ZA" baseline="0" dirty="0" smtClean="0"/>
              <a:t>State that the 2010 WHO guidance on the ethics of TB prevention, care and control mentioned earlier remains important in the context of the current Stop TB strategy, in addition to the post-2015 Global TB strategy</a:t>
            </a:r>
          </a:p>
          <a:p>
            <a:pPr marL="173398" indent="-173398" defTabSz="907542" eaLnBrk="1" fontAlgn="auto" hangingPunct="1">
              <a:spcBef>
                <a:spcPts val="0"/>
              </a:spcBef>
              <a:spcAft>
                <a:spcPts val="0"/>
              </a:spcAft>
              <a:buFont typeface="Arial" panose="020B0604020202020204" pitchFamily="34" charset="0"/>
              <a:buChar char="•"/>
              <a:defRPr/>
            </a:pPr>
            <a:r>
              <a:rPr lang="en-US" i="1" dirty="0" smtClean="0">
                <a:solidFill>
                  <a:srgbClr val="C00000"/>
                </a:solidFill>
              </a:rPr>
              <a:t>Review slide content</a:t>
            </a:r>
          </a:p>
          <a:p>
            <a:endParaRPr lang="en-US"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6</a:t>
            </a:fld>
            <a:endParaRPr lang="en-US"/>
          </a:p>
        </p:txBody>
      </p:sp>
    </p:spTree>
    <p:extLst>
      <p:ext uri="{BB962C8B-B14F-4D97-AF65-F5344CB8AC3E}">
        <p14:creationId xmlns:p14="http://schemas.microsoft.com/office/powerpoint/2010/main" xmlns="" val="711756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98" indent="-173398">
              <a:buFont typeface="Arial" panose="020B0604020202020204" pitchFamily="34" charset="0"/>
              <a:buChar char="•"/>
            </a:pPr>
            <a:r>
              <a:rPr lang="en-ZA" dirty="0" smtClean="0"/>
              <a:t>State that these </a:t>
            </a:r>
            <a:r>
              <a:rPr lang="en-ZA" dirty="0" smtClean="0"/>
              <a:t>are the goals outlined </a:t>
            </a:r>
            <a:r>
              <a:rPr lang="en-ZA" dirty="0" smtClean="0"/>
              <a:t>in the WHO’s Stop TB Strategy</a:t>
            </a:r>
          </a:p>
          <a:p>
            <a:pPr marL="173398" indent="-173398">
              <a:buFont typeface="Arial" panose="020B0604020202020204" pitchFamily="34" charset="0"/>
              <a:buChar char="•"/>
            </a:pPr>
            <a:r>
              <a:rPr lang="en-ZA" i="1" dirty="0" smtClean="0"/>
              <a:t>Review slide</a:t>
            </a:r>
            <a:r>
              <a:rPr lang="en-ZA" i="1" baseline="0" dirty="0" smtClean="0"/>
              <a:t> content</a:t>
            </a:r>
          </a:p>
          <a:p>
            <a:pPr marL="173398" indent="-173398" defTabSz="924786">
              <a:buFont typeface="Arial" panose="020B0604020202020204" pitchFamily="34" charset="0"/>
              <a:buChar char="•"/>
              <a:defRPr/>
            </a:pPr>
            <a:r>
              <a:rPr lang="en-ZA" baseline="0" dirty="0" smtClean="0"/>
              <a:t>Emphasise the last bullet, ‘</a:t>
            </a:r>
            <a:r>
              <a:rPr lang="en-US" dirty="0" smtClean="0"/>
              <a:t>Protect and promote human rights in TB prevention, care and control’</a:t>
            </a:r>
          </a:p>
          <a:p>
            <a:pPr marL="173398" indent="-17339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7</a:t>
            </a:fld>
            <a:endParaRPr lang="en-US"/>
          </a:p>
        </p:txBody>
      </p:sp>
    </p:spTree>
    <p:extLst>
      <p:ext uri="{BB962C8B-B14F-4D97-AF65-F5344CB8AC3E}">
        <p14:creationId xmlns:p14="http://schemas.microsoft.com/office/powerpoint/2010/main" xmlns="" val="215085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98" indent="-173398">
              <a:buFont typeface="Arial" panose="020B0604020202020204" pitchFamily="34" charset="0"/>
              <a:buChar char="•"/>
            </a:pPr>
            <a:r>
              <a:rPr lang="en-ZA" i="1" dirty="0" smtClean="0"/>
              <a:t>Review slide content</a:t>
            </a:r>
          </a:p>
          <a:p>
            <a:pPr marL="173398" indent="-173398">
              <a:buFont typeface="Arial" panose="020B0604020202020204" pitchFamily="34" charset="0"/>
              <a:buChar char="•"/>
            </a:pPr>
            <a:r>
              <a:rPr lang="en-ZA" dirty="0" smtClean="0"/>
              <a:t>State that these objectives will</a:t>
            </a:r>
            <a:r>
              <a:rPr lang="en-ZA" baseline="0" dirty="0" smtClean="0"/>
              <a:t> ensure that the goals listed on the previous slide are achieved </a:t>
            </a:r>
            <a:endParaRPr lang="en-US"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8</a:t>
            </a:fld>
            <a:endParaRPr lang="en-US"/>
          </a:p>
        </p:txBody>
      </p:sp>
    </p:spTree>
    <p:extLst>
      <p:ext uri="{BB962C8B-B14F-4D97-AF65-F5344CB8AC3E}">
        <p14:creationId xmlns:p14="http://schemas.microsoft.com/office/powerpoint/2010/main" xmlns="" val="706191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dirty="0" smtClean="0"/>
              <a:t>Check if delegates have any questions and </a:t>
            </a:r>
            <a:r>
              <a:rPr lang="en-US" smtClean="0"/>
              <a:t>address </a:t>
            </a:r>
            <a:r>
              <a:rPr lang="en-US" smtClean="0"/>
              <a:t>these</a:t>
            </a:r>
            <a:endParaRPr lang="en-US" dirty="0" smtClean="0"/>
          </a:p>
          <a:p>
            <a:pPr marL="170164" indent="-170164">
              <a:buFont typeface="Arial" panose="020B0604020202020204" pitchFamily="34" charset="0"/>
              <a:buChar char="•"/>
            </a:pPr>
            <a:r>
              <a:rPr lang="en-US" dirty="0" smtClean="0"/>
              <a:t>Let’s move on to o</a:t>
            </a:r>
            <a:r>
              <a:rPr lang="en-US" baseline="0" dirty="0" smtClean="0"/>
              <a:t>ur second module which is ‘Overarching goals and ethical values’</a:t>
            </a:r>
            <a:endParaRPr lang="en-GB"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9</a:t>
            </a:fld>
            <a:endParaRPr lang="en-US"/>
          </a:p>
        </p:txBody>
      </p:sp>
    </p:spTree>
    <p:extLst>
      <p:ext uri="{BB962C8B-B14F-4D97-AF65-F5344CB8AC3E}">
        <p14:creationId xmlns:p14="http://schemas.microsoft.com/office/powerpoint/2010/main" xmlns="" val="4044895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userDrawn="1"/>
        </p:nvSpPr>
        <p:spPr bwMode="auto">
          <a:xfrm>
            <a:off x="0" y="4709695"/>
            <a:ext cx="9144000" cy="1168400"/>
          </a:xfrm>
          <a:prstGeom prst="rect">
            <a:avLst/>
          </a:prstGeom>
          <a:solidFill>
            <a:schemeClr val="accent5"/>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13" name="Rectangle 12"/>
          <p:cNvSpPr/>
          <p:nvPr userDrawn="1"/>
        </p:nvSpPr>
        <p:spPr bwMode="auto">
          <a:xfrm>
            <a:off x="0" y="2192868"/>
            <a:ext cx="9144000" cy="2643827"/>
          </a:xfrm>
          <a:prstGeom prst="rect">
            <a:avLst/>
          </a:prstGeom>
          <a:solidFill>
            <a:schemeClr val="accent5">
              <a:lumMod val="90000"/>
            </a:schemeClr>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cxnSp>
        <p:nvCxnSpPr>
          <p:cNvPr id="14" name="Straight Connector 13"/>
          <p:cNvCxnSpPr/>
          <p:nvPr userDrawn="1"/>
        </p:nvCxnSpPr>
        <p:spPr bwMode="auto">
          <a:xfrm>
            <a:off x="0" y="2192868"/>
            <a:ext cx="9144000" cy="0"/>
          </a:xfrm>
          <a:prstGeom prst="line">
            <a:avLst/>
          </a:prstGeom>
          <a:ln w="28575" cmpd="sng">
            <a:solidFill>
              <a:srgbClr val="00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bwMode="auto">
          <a:xfrm>
            <a:off x="0" y="5873863"/>
            <a:ext cx="9144000" cy="0"/>
          </a:xfrm>
          <a:prstGeom prst="line">
            <a:avLst/>
          </a:prstGeom>
          <a:ln w="28575" cmpd="sng">
            <a:solidFill>
              <a:srgbClr val="00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 name="Rectangle 2"/>
          <p:cNvSpPr>
            <a:spLocks noChangeArrowheads="1"/>
          </p:cNvSpPr>
          <p:nvPr/>
        </p:nvSpPr>
        <p:spPr bwMode="auto">
          <a:xfrm>
            <a:off x="5486400" y="6477000"/>
            <a:ext cx="1905000" cy="457200"/>
          </a:xfrm>
          <a:prstGeom prst="rect">
            <a:avLst/>
          </a:prstGeom>
          <a:noFill/>
          <a:ln>
            <a:noFill/>
          </a:ln>
          <a:extLst/>
        </p:spPr>
        <p:txBody>
          <a:bodyPr/>
          <a:lstStyle/>
          <a:p>
            <a:pPr defTabSz="914400" eaLnBrk="0" hangingPunct="0">
              <a:defRPr/>
            </a:pPr>
            <a:endParaRPr lang="en-US" sz="1000">
              <a:solidFill>
                <a:srgbClr val="FFFFFF"/>
              </a:solidFill>
              <a:ea typeface="MS PGothic" charset="0"/>
              <a:cs typeface="MS PGothic" charset="0"/>
            </a:endParaRPr>
          </a:p>
        </p:txBody>
      </p:sp>
      <p:sp>
        <p:nvSpPr>
          <p:cNvPr id="5" name="Rectangle 3"/>
          <p:cNvSpPr>
            <a:spLocks noChangeArrowheads="1"/>
          </p:cNvSpPr>
          <p:nvPr/>
        </p:nvSpPr>
        <p:spPr bwMode="auto">
          <a:xfrm>
            <a:off x="8229600" y="6477000"/>
            <a:ext cx="457200" cy="381000"/>
          </a:xfrm>
          <a:prstGeom prst="rect">
            <a:avLst/>
          </a:prstGeom>
          <a:noFill/>
          <a:ln>
            <a:noFill/>
          </a:ln>
          <a:extLst/>
        </p:spPr>
        <p:txBody>
          <a:bodyPr/>
          <a:lstStyle/>
          <a:p>
            <a:pPr algn="r" defTabSz="914400" eaLnBrk="0" hangingPunct="0">
              <a:defRPr/>
            </a:pPr>
            <a:fld id="{3DEDD24F-8C50-42F9-80FD-CFF51CC2D521}" type="slidenum">
              <a:rPr lang="en-US" sz="1000">
                <a:solidFill>
                  <a:srgbClr val="FFFFFF"/>
                </a:solidFill>
                <a:ea typeface="MS PGothic" charset="0"/>
                <a:cs typeface="MS PGothic" charset="0"/>
              </a:rPr>
              <a:pPr algn="r" defTabSz="914400" eaLnBrk="0" hangingPunct="0">
                <a:defRPr/>
              </a:pPr>
              <a:t>‹#›</a:t>
            </a:fld>
            <a:endParaRPr lang="en-US" sz="1000">
              <a:solidFill>
                <a:srgbClr val="FFFFFF"/>
              </a:solidFill>
              <a:ea typeface="MS PGothic" charset="0"/>
              <a:cs typeface="MS PGothic" charset="0"/>
            </a:endParaRPr>
          </a:p>
        </p:txBody>
      </p:sp>
      <p:sp>
        <p:nvSpPr>
          <p:cNvPr id="6" name="Rectangle 4"/>
          <p:cNvSpPr>
            <a:spLocks noChangeArrowheads="1"/>
          </p:cNvSpPr>
          <p:nvPr/>
        </p:nvSpPr>
        <p:spPr bwMode="auto">
          <a:xfrm>
            <a:off x="0" y="0"/>
            <a:ext cx="9144000" cy="1447800"/>
          </a:xfrm>
          <a:prstGeom prst="rect">
            <a:avLst/>
          </a:prstGeom>
          <a:solidFill>
            <a:schemeClr val="bg1"/>
          </a:solidFill>
          <a:ln>
            <a:noFill/>
          </a:ln>
          <a:extLst/>
        </p:spPr>
        <p:txBody>
          <a:bodyPr wrap="none" anchor="ctr"/>
          <a:lstStyle/>
          <a:p>
            <a:pPr defTabSz="914400" eaLnBrk="0" hangingPunct="0">
              <a:defRPr/>
            </a:pPr>
            <a:endParaRPr lang="en-US" sz="2800">
              <a:solidFill>
                <a:srgbClr val="000000"/>
              </a:solidFill>
              <a:latin typeface="Times New Roman" charset="0"/>
              <a:ea typeface="MS PGothic" charset="0"/>
              <a:cs typeface="MS PGothic" charset="0"/>
            </a:endParaRPr>
          </a:p>
        </p:txBody>
      </p:sp>
      <p:sp>
        <p:nvSpPr>
          <p:cNvPr id="16389" name="Rectangle 5"/>
          <p:cNvSpPr>
            <a:spLocks noGrp="1" noChangeArrowheads="1"/>
          </p:cNvSpPr>
          <p:nvPr>
            <p:ph type="ctrTitle"/>
          </p:nvPr>
        </p:nvSpPr>
        <p:spPr>
          <a:xfrm>
            <a:off x="1028700" y="1905000"/>
            <a:ext cx="7086600" cy="1993232"/>
          </a:xfrm>
        </p:spPr>
        <p:txBody>
          <a:bodyPr/>
          <a:lstStyle>
            <a:lvl1pPr algn="ctr">
              <a:lnSpc>
                <a:spcPct val="100000"/>
              </a:lnSpc>
              <a:defRPr sz="4000" b="1" baseline="0">
                <a:solidFill>
                  <a:srgbClr val="003366"/>
                </a:solidFill>
              </a:defRPr>
            </a:lvl1pPr>
          </a:lstStyle>
          <a:p>
            <a:r>
              <a:rPr lang="en-US" dirty="0" smtClean="0"/>
              <a:t>Click to edit Master title style</a:t>
            </a:r>
            <a:endParaRPr lang="en-US" dirty="0"/>
          </a:p>
        </p:txBody>
      </p:sp>
      <p:sp>
        <p:nvSpPr>
          <p:cNvPr id="16390" name="Rectangle 6"/>
          <p:cNvSpPr>
            <a:spLocks noGrp="1" noChangeArrowheads="1"/>
          </p:cNvSpPr>
          <p:nvPr>
            <p:ph type="subTitle" idx="1"/>
          </p:nvPr>
        </p:nvSpPr>
        <p:spPr>
          <a:xfrm>
            <a:off x="1028700" y="4038600"/>
            <a:ext cx="7086600" cy="798095"/>
          </a:xfrm>
        </p:spPr>
        <p:txBody>
          <a:bodyPr/>
          <a:lstStyle>
            <a:lvl1pPr marL="0" indent="0" algn="ctr">
              <a:buFontTx/>
              <a:buNone/>
              <a:defRPr sz="2800" b="0">
                <a:solidFill>
                  <a:schemeClr val="accent1">
                    <a:lumMod val="50000"/>
                  </a:schemeClr>
                </a:solidFill>
              </a:defRPr>
            </a:lvl1pPr>
          </a:lstStyle>
          <a:p>
            <a:r>
              <a:rPr lang="en-US" dirty="0" smtClean="0"/>
              <a:t>Click to edit Master subtitle style</a:t>
            </a:r>
            <a:endParaRPr lang="en-US" dirty="0"/>
          </a:p>
        </p:txBody>
      </p:sp>
      <p:pic>
        <p:nvPicPr>
          <p:cNvPr id="3" name="Picture 2"/>
          <p:cNvPicPr>
            <a:picLocks noChangeAspect="1"/>
          </p:cNvPicPr>
          <p:nvPr userDrawn="1"/>
        </p:nvPicPr>
        <p:blipFill rotWithShape="1">
          <a:blip r:embed="rId2"/>
          <a:srcRect r="60093"/>
          <a:stretch/>
        </p:blipFill>
        <p:spPr>
          <a:xfrm>
            <a:off x="448734" y="550333"/>
            <a:ext cx="3649133" cy="1080362"/>
          </a:xfrm>
          <a:prstGeom prst="rect">
            <a:avLst/>
          </a:prstGeom>
        </p:spPr>
      </p:pic>
      <p:pic>
        <p:nvPicPr>
          <p:cNvPr id="11" name="Picture 10"/>
          <p:cNvPicPr>
            <a:picLocks noChangeAspect="1"/>
          </p:cNvPicPr>
          <p:nvPr userDrawn="1"/>
        </p:nvPicPr>
        <p:blipFill rotWithShape="1">
          <a:blip r:embed="rId2"/>
          <a:srcRect l="64813" r="-91"/>
          <a:stretch/>
        </p:blipFill>
        <p:spPr>
          <a:xfrm>
            <a:off x="4889500" y="621438"/>
            <a:ext cx="3225800" cy="1080362"/>
          </a:xfrm>
          <a:prstGeom prst="rect">
            <a:avLst/>
          </a:prstGeom>
        </p:spPr>
      </p:pic>
    </p:spTree>
    <p:extLst>
      <p:ext uri="{BB962C8B-B14F-4D97-AF65-F5344CB8AC3E}">
        <p14:creationId xmlns:p14="http://schemas.microsoft.com/office/powerpoint/2010/main" xmlns="" val="320637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9"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6"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60424A0F-55B5-42D1-920C-B859CF8B7124}" type="slidenum">
              <a:rPr lang="en-US"/>
              <a:pPr>
                <a:defRPr/>
              </a:pPr>
              <a:t>‹#›</a:t>
            </a:fld>
            <a:endParaRPr lang="en-US"/>
          </a:p>
        </p:txBody>
      </p:sp>
    </p:spTree>
    <p:extLst>
      <p:ext uri="{BB962C8B-B14F-4D97-AF65-F5344CB8AC3E}">
        <p14:creationId xmlns:p14="http://schemas.microsoft.com/office/powerpoint/2010/main" xmlns="" val="337835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5"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10"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317DFD44-DAD6-45CC-BA58-066E12F79722}" type="slidenum">
              <a:rPr lang="en-US"/>
              <a:pPr>
                <a:defRPr/>
              </a:pPr>
              <a:t>‹#›</a:t>
            </a:fld>
            <a:endParaRPr lang="en-US"/>
          </a:p>
        </p:txBody>
      </p:sp>
    </p:spTree>
    <p:extLst>
      <p:ext uri="{BB962C8B-B14F-4D97-AF65-F5344CB8AC3E}">
        <p14:creationId xmlns:p14="http://schemas.microsoft.com/office/powerpoint/2010/main" xmlns="" val="2011884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ank 2">
    <p:spTree>
      <p:nvGrpSpPr>
        <p:cNvPr id="1" name=""/>
        <p:cNvGrpSpPr/>
        <p:nvPr/>
      </p:nvGrpSpPr>
      <p:grpSpPr>
        <a:xfrm>
          <a:off x="0" y="0"/>
          <a:ext cx="0" cy="0"/>
          <a:chOff x="0" y="0"/>
          <a:chExt cx="0" cy="0"/>
        </a:xfrm>
      </p:grpSpPr>
      <p:sp>
        <p:nvSpPr>
          <p:cNvPr id="4" name="Rectangle 2"/>
          <p:cNvSpPr>
            <a:spLocks noChangeArrowheads="1"/>
          </p:cNvSpPr>
          <p:nvPr/>
        </p:nvSpPr>
        <p:spPr bwMode="auto">
          <a:xfrm>
            <a:off x="5486400" y="6477000"/>
            <a:ext cx="1905000" cy="457200"/>
          </a:xfrm>
          <a:prstGeom prst="rect">
            <a:avLst/>
          </a:prstGeom>
          <a:noFill/>
          <a:ln>
            <a:noFill/>
          </a:ln>
          <a:extLst/>
        </p:spPr>
        <p:txBody>
          <a:bodyPr/>
          <a:lstStyle/>
          <a:p>
            <a:pPr defTabSz="914400" eaLnBrk="0" hangingPunct="0">
              <a:defRPr/>
            </a:pPr>
            <a:endParaRPr lang="en-US" sz="1000">
              <a:solidFill>
                <a:srgbClr val="FFFFFF"/>
              </a:solidFill>
              <a:ea typeface="MS PGothic" charset="0"/>
              <a:cs typeface="MS PGothic" charset="0"/>
            </a:endParaRPr>
          </a:p>
        </p:txBody>
      </p:sp>
      <p:sp>
        <p:nvSpPr>
          <p:cNvPr id="5" name="Rectangle 3"/>
          <p:cNvSpPr>
            <a:spLocks noChangeArrowheads="1"/>
          </p:cNvSpPr>
          <p:nvPr/>
        </p:nvSpPr>
        <p:spPr bwMode="auto">
          <a:xfrm>
            <a:off x="8229600" y="6477000"/>
            <a:ext cx="457200" cy="381000"/>
          </a:xfrm>
          <a:prstGeom prst="rect">
            <a:avLst/>
          </a:prstGeom>
          <a:noFill/>
          <a:ln>
            <a:noFill/>
          </a:ln>
          <a:extLst/>
        </p:spPr>
        <p:txBody>
          <a:bodyPr/>
          <a:lstStyle/>
          <a:p>
            <a:pPr algn="r" defTabSz="914400" eaLnBrk="0" hangingPunct="0">
              <a:defRPr/>
            </a:pPr>
            <a:fld id="{3DEDD24F-8C50-42F9-80FD-CFF51CC2D521}" type="slidenum">
              <a:rPr lang="en-US" sz="1000">
                <a:solidFill>
                  <a:srgbClr val="FFFFFF"/>
                </a:solidFill>
                <a:ea typeface="MS PGothic" charset="0"/>
                <a:cs typeface="MS PGothic" charset="0"/>
              </a:rPr>
              <a:pPr algn="r" defTabSz="914400" eaLnBrk="0" hangingPunct="0">
                <a:defRPr/>
              </a:pPr>
              <a:t>‹#›</a:t>
            </a:fld>
            <a:endParaRPr lang="en-US" sz="1000">
              <a:solidFill>
                <a:srgbClr val="FFFFFF"/>
              </a:solidFill>
              <a:ea typeface="MS PGothic" charset="0"/>
              <a:cs typeface="MS PGothic" charset="0"/>
            </a:endParaRPr>
          </a:p>
        </p:txBody>
      </p:sp>
    </p:spTree>
    <p:extLst>
      <p:ext uri="{BB962C8B-B14F-4D97-AF65-F5344CB8AC3E}">
        <p14:creationId xmlns:p14="http://schemas.microsoft.com/office/powerpoint/2010/main" xmlns="" val="4048827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5"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F923D6DC-6CB4-4BAA-BEBE-9A76FBD8E9DB}" type="slidenum">
              <a:rPr lang="en-US"/>
              <a:pPr>
                <a:defRPr/>
              </a:pPr>
              <a:t>‹#›</a:t>
            </a:fld>
            <a:endParaRPr lang="en-US"/>
          </a:p>
        </p:txBody>
      </p:sp>
    </p:spTree>
    <p:extLst>
      <p:ext uri="{BB962C8B-B14F-4D97-AF65-F5344CB8AC3E}">
        <p14:creationId xmlns:p14="http://schemas.microsoft.com/office/powerpoint/2010/main" xmlns="" val="414005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Slide Number Placeholder 3"/>
          <p:cNvSpPr>
            <a:spLocks noGrp="1"/>
          </p:cNvSpPr>
          <p:nvPr>
            <p:ph type="sldNum" sz="quarter" idx="11"/>
          </p:nvPr>
        </p:nvSpPr>
        <p:spPr/>
        <p:txBody>
          <a:bodyPr/>
          <a:lstStyle/>
          <a:p>
            <a:pPr>
              <a:defRPr/>
            </a:pPr>
            <a:fld id="{316E6766-9382-42DF-B899-6777F57DDADF}" type="slidenum">
              <a:rPr lang="en-US" smtClean="0"/>
              <a:pPr>
                <a:defRPr/>
              </a:pPr>
              <a:t>‹#›</a:t>
            </a:fld>
            <a:endParaRPr lang="en-US" dirty="0"/>
          </a:p>
        </p:txBody>
      </p:sp>
      <p:sp>
        <p:nvSpPr>
          <p:cNvPr id="6" name="Table Placeholder 5"/>
          <p:cNvSpPr>
            <a:spLocks noGrp="1"/>
          </p:cNvSpPr>
          <p:nvPr>
            <p:ph type="tbl" sz="quarter" idx="12"/>
          </p:nvPr>
        </p:nvSpPr>
        <p:spPr>
          <a:xfrm>
            <a:off x="304800" y="1473200"/>
            <a:ext cx="8648700" cy="4686300"/>
          </a:xfrm>
        </p:spPr>
        <p:txBody>
          <a:bodyPr/>
          <a:lstStyle/>
          <a:p>
            <a:endParaRPr lang="en-US"/>
          </a:p>
        </p:txBody>
      </p:sp>
    </p:spTree>
    <p:extLst>
      <p:ext uri="{BB962C8B-B14F-4D97-AF65-F5344CB8AC3E}">
        <p14:creationId xmlns:p14="http://schemas.microsoft.com/office/powerpoint/2010/main" xmlns="" val="3037404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9" name="Content Placeholder 2"/>
          <p:cNvSpPr>
            <a:spLocks noGrp="1"/>
          </p:cNvSpPr>
          <p:nvPr>
            <p:ph sz="half" idx="1"/>
          </p:nvPr>
        </p:nvSpPr>
        <p:spPr>
          <a:xfrm>
            <a:off x="457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half" idx="2"/>
          </p:nvPr>
        </p:nvSpPr>
        <p:spPr>
          <a:xfrm>
            <a:off x="4648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6"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CAB854AE-227D-442D-B326-58319B261350}" type="slidenum">
              <a:rPr lang="en-US"/>
              <a:pPr>
                <a:defRPr/>
              </a:pPr>
              <a:t>‹#›</a:t>
            </a:fld>
            <a:endParaRPr lang="en-US"/>
          </a:p>
        </p:txBody>
      </p:sp>
    </p:spTree>
    <p:extLst>
      <p:ext uri="{BB962C8B-B14F-4D97-AF65-F5344CB8AC3E}">
        <p14:creationId xmlns:p14="http://schemas.microsoft.com/office/powerpoint/2010/main" xmlns="" val="2447267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5"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10"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D2153926-F85F-471F-BDD1-ED814A535234}" type="slidenum">
              <a:rPr lang="en-US"/>
              <a:pPr>
                <a:defRPr/>
              </a:pPr>
              <a:t>‹#›</a:t>
            </a:fld>
            <a:endParaRPr lang="en-US"/>
          </a:p>
        </p:txBody>
      </p:sp>
    </p:spTree>
    <p:extLst>
      <p:ext uri="{BB962C8B-B14F-4D97-AF65-F5344CB8AC3E}">
        <p14:creationId xmlns:p14="http://schemas.microsoft.com/office/powerpoint/2010/main" xmlns="" val="4093019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4"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BD42C38B-C541-43D7-BE02-3F7F3A18AA32}" type="slidenum">
              <a:rPr lang="en-US"/>
              <a:pPr>
                <a:defRPr/>
              </a:pPr>
              <a:t>‹#›</a:t>
            </a:fld>
            <a:endParaRPr lang="en-US"/>
          </a:p>
        </p:txBody>
      </p:sp>
    </p:spTree>
    <p:extLst>
      <p:ext uri="{BB962C8B-B14F-4D97-AF65-F5344CB8AC3E}">
        <p14:creationId xmlns:p14="http://schemas.microsoft.com/office/powerpoint/2010/main" xmlns="" val="342791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3"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A82B853D-6D8B-4DA1-9B1C-C1823A58A837}" type="slidenum">
              <a:rPr lang="en-US"/>
              <a:pPr>
                <a:defRPr/>
              </a:pPr>
              <a:t>‹#›</a:t>
            </a:fld>
            <a:endParaRPr lang="en-US"/>
          </a:p>
        </p:txBody>
      </p:sp>
    </p:spTree>
    <p:extLst>
      <p:ext uri="{BB962C8B-B14F-4D97-AF65-F5344CB8AC3E}">
        <p14:creationId xmlns:p14="http://schemas.microsoft.com/office/powerpoint/2010/main" xmlns="" val="1910782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5"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BBEC02C6-5F54-4EE4-A6D8-02A68712F5A3}" type="slidenum">
              <a:rPr lang="en-US"/>
              <a:pPr>
                <a:defRPr/>
              </a:pPr>
              <a:t>‹#›</a:t>
            </a:fld>
            <a:endParaRPr lang="en-US"/>
          </a:p>
        </p:txBody>
      </p:sp>
    </p:spTree>
    <p:extLst>
      <p:ext uri="{BB962C8B-B14F-4D97-AF65-F5344CB8AC3E}">
        <p14:creationId xmlns:p14="http://schemas.microsoft.com/office/powerpoint/2010/main" xmlns="" val="2925897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228600"/>
            <a:ext cx="86487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style (32pt </a:t>
            </a:r>
            <a:r>
              <a:rPr lang="en-US" dirty="0" err="1" smtClean="0"/>
              <a:t>arial</a:t>
            </a:r>
            <a:r>
              <a:rPr lang="en-US" dirty="0" smtClean="0"/>
              <a:t> upper left of slide)</a:t>
            </a:r>
          </a:p>
        </p:txBody>
      </p:sp>
      <p:sp>
        <p:nvSpPr>
          <p:cNvPr id="1027" name="Rectangle 3"/>
          <p:cNvSpPr>
            <a:spLocks noGrp="1" noChangeArrowheads="1"/>
          </p:cNvSpPr>
          <p:nvPr>
            <p:ph type="body" idx="1"/>
          </p:nvPr>
        </p:nvSpPr>
        <p:spPr bwMode="auto">
          <a:xfrm>
            <a:off x="609600" y="1752600"/>
            <a:ext cx="79248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 (First level bullet 20pt </a:t>
            </a:r>
            <a:r>
              <a:rPr lang="en-US" dirty="0" err="1" smtClean="0"/>
              <a:t>arial</a:t>
            </a:r>
            <a:r>
              <a:rPr lang="en-US" dirty="0" smtClean="0"/>
              <a:t> bold)</a:t>
            </a:r>
          </a:p>
          <a:p>
            <a:pPr lvl="1"/>
            <a:r>
              <a:rPr lang="en-US" dirty="0" smtClean="0"/>
              <a:t>Second level (Second level bullet 20 pt. </a:t>
            </a:r>
            <a:r>
              <a:rPr lang="en-US" dirty="0" err="1" smtClean="0"/>
              <a:t>arial</a:t>
            </a:r>
            <a:r>
              <a:rPr lang="en-US" dirty="0" smtClean="0"/>
              <a:t> roman)</a:t>
            </a:r>
          </a:p>
          <a:p>
            <a:pPr lvl="2"/>
            <a:r>
              <a:rPr lang="en-US" dirty="0" smtClean="0"/>
              <a:t>Third level</a:t>
            </a:r>
          </a:p>
          <a:p>
            <a:pPr lvl="3"/>
            <a:r>
              <a:rPr lang="en-US" dirty="0" smtClean="0"/>
              <a:t>Fourth level</a:t>
            </a:r>
          </a:p>
          <a:p>
            <a:pPr lvl="4"/>
            <a:r>
              <a:rPr lang="en-US" dirty="0" smtClean="0"/>
              <a:t>Fifth level</a:t>
            </a:r>
          </a:p>
        </p:txBody>
      </p:sp>
      <p:sp>
        <p:nvSpPr>
          <p:cNvPr id="15364" name="Rectangle 4"/>
          <p:cNvSpPr>
            <a:spLocks noGrp="1" noChangeArrowheads="1"/>
          </p:cNvSpPr>
          <p:nvPr>
            <p:ph type="dt" sz="half" idx="2"/>
          </p:nvPr>
        </p:nvSpPr>
        <p:spPr bwMode="auto">
          <a:xfrm>
            <a:off x="6261100" y="6489700"/>
            <a:ext cx="1752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solidFill>
                  <a:srgbClr val="000000"/>
                </a:solidFill>
              </a:defRPr>
            </a:lvl1pPr>
          </a:lstStyle>
          <a:p>
            <a:pPr>
              <a:defRPr/>
            </a:pPr>
            <a:endParaRPr lang="en-US" dirty="0"/>
          </a:p>
        </p:txBody>
      </p:sp>
      <p:sp>
        <p:nvSpPr>
          <p:cNvPr id="15365" name="Rectangle 5"/>
          <p:cNvSpPr>
            <a:spLocks noGrp="1" noChangeArrowheads="1"/>
          </p:cNvSpPr>
          <p:nvPr>
            <p:ph type="sldNum" sz="quarter" idx="4"/>
          </p:nvPr>
        </p:nvSpPr>
        <p:spPr bwMode="auto">
          <a:xfrm>
            <a:off x="8331200" y="6489700"/>
            <a:ext cx="6223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b="1">
                <a:solidFill>
                  <a:srgbClr val="003366"/>
                </a:solidFill>
                <a:ea typeface="MS PGothic" pitchFamily="34" charset="-128"/>
              </a:defRPr>
            </a:lvl1pPr>
          </a:lstStyle>
          <a:p>
            <a:pPr>
              <a:defRPr/>
            </a:pPr>
            <a:fld id="{316E6766-9382-42DF-B899-6777F57DDADF}" type="slidenum">
              <a:rPr lang="en-US" smtClean="0"/>
              <a:pPr>
                <a:defRPr/>
              </a:pPr>
              <a:t>‹#›</a:t>
            </a:fld>
            <a:endParaRPr lang="en-US" dirty="0"/>
          </a:p>
        </p:txBody>
      </p:sp>
      <p:sp>
        <p:nvSpPr>
          <p:cNvPr id="1030" name="Line 6"/>
          <p:cNvSpPr>
            <a:spLocks noChangeShapeType="1"/>
          </p:cNvSpPr>
          <p:nvPr/>
        </p:nvSpPr>
        <p:spPr bwMode="auto">
          <a:xfrm>
            <a:off x="0" y="1219200"/>
            <a:ext cx="9144000" cy="0"/>
          </a:xfrm>
          <a:prstGeom prst="line">
            <a:avLst/>
          </a:prstGeom>
          <a:noFill/>
          <a:ln w="28575">
            <a:solidFill>
              <a:srgbClr val="003366"/>
            </a:solidFill>
            <a:round/>
            <a:headEnd/>
            <a:tailEnd/>
          </a:ln>
          <a:extLst/>
        </p:spPr>
        <p:txBody>
          <a:bodyPr/>
          <a:lstStyle/>
          <a:p>
            <a:pPr defTabSz="914400">
              <a:defRPr/>
            </a:pPr>
            <a:endParaRPr lang="en-US" sz="2800">
              <a:solidFill>
                <a:srgbClr val="000000"/>
              </a:solidFill>
              <a:latin typeface="Times New Roman" charset="0"/>
              <a:ea typeface="MS PGothic" charset="0"/>
              <a:cs typeface="MS PGothic" charset="0"/>
            </a:endParaRPr>
          </a:p>
        </p:txBody>
      </p:sp>
      <p:sp>
        <p:nvSpPr>
          <p:cNvPr id="8" name="Text Box 7"/>
          <p:cNvSpPr txBox="1">
            <a:spLocks noChangeArrowheads="1"/>
          </p:cNvSpPr>
          <p:nvPr userDrawn="1"/>
        </p:nvSpPr>
        <p:spPr bwMode="auto">
          <a:xfrm>
            <a:off x="203200" y="6413500"/>
            <a:ext cx="3048000" cy="304800"/>
          </a:xfrm>
          <a:prstGeom prst="rect">
            <a:avLst/>
          </a:prstGeom>
          <a:noFill/>
          <a:ln>
            <a:noFill/>
          </a:ln>
          <a:extLst/>
        </p:spPr>
        <p:txBody>
          <a:bodyPr wrap="square">
            <a:spAutoFit/>
          </a:bodyPr>
          <a:lstStyle>
            <a:lvl1pPr eaLnBrk="0" hangingPunct="0">
              <a:defRPr sz="2800">
                <a:solidFill>
                  <a:schemeClr val="tx1"/>
                </a:solidFill>
                <a:latin typeface="Times New Roman" charset="0"/>
                <a:ea typeface="ＭＳ Ｐゴシック" charset="0"/>
                <a:cs typeface="Arial" charset="0"/>
              </a:defRPr>
            </a:lvl1pPr>
            <a:lvl2pPr marL="742950" indent="-285750" eaLnBrk="0" hangingPunct="0">
              <a:defRPr sz="2800">
                <a:solidFill>
                  <a:schemeClr val="tx1"/>
                </a:solidFill>
                <a:latin typeface="Times New Roman" charset="0"/>
                <a:ea typeface="Arial" charset="0"/>
                <a:cs typeface="Arial" charset="0"/>
              </a:defRPr>
            </a:lvl2pPr>
            <a:lvl3pPr marL="1143000" indent="-228600" eaLnBrk="0" hangingPunct="0">
              <a:defRPr sz="2800">
                <a:solidFill>
                  <a:schemeClr val="tx1"/>
                </a:solidFill>
                <a:latin typeface="Times New Roman" charset="0"/>
                <a:ea typeface="Arial" charset="0"/>
                <a:cs typeface="Arial" charset="0"/>
              </a:defRPr>
            </a:lvl3pPr>
            <a:lvl4pPr marL="1600200" indent="-228600" eaLnBrk="0" hangingPunct="0">
              <a:defRPr sz="2800">
                <a:solidFill>
                  <a:schemeClr val="tx1"/>
                </a:solidFill>
                <a:latin typeface="Times New Roman" charset="0"/>
                <a:ea typeface="Arial" charset="0"/>
                <a:cs typeface="Arial" charset="0"/>
              </a:defRPr>
            </a:lvl4pPr>
            <a:lvl5pPr marL="2057400" indent="-228600" eaLnBrk="0" hangingPunct="0">
              <a:defRPr sz="28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28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28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28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2800">
                <a:solidFill>
                  <a:schemeClr val="tx1"/>
                </a:solidFill>
                <a:latin typeface="Times New Roman" charset="0"/>
                <a:ea typeface="Arial" charset="0"/>
                <a:cs typeface="Arial" charset="0"/>
              </a:defRPr>
            </a:lvl9pPr>
          </a:lstStyle>
          <a:p>
            <a:pPr algn="l" defTabSz="914400">
              <a:spcBef>
                <a:spcPct val="50000"/>
              </a:spcBef>
              <a:defRPr/>
            </a:pPr>
            <a:r>
              <a:rPr lang="en-US" sz="1400" b="1" dirty="0" smtClean="0">
                <a:solidFill>
                  <a:srgbClr val="003366"/>
                </a:solidFill>
                <a:latin typeface="Gill Sans MT" charset="0"/>
              </a:rPr>
              <a:t>USAID TB CARE II PROJECT 	</a:t>
            </a:r>
          </a:p>
        </p:txBody>
      </p:sp>
    </p:spTree>
    <p:extLst>
      <p:ext uri="{BB962C8B-B14F-4D97-AF65-F5344CB8AC3E}">
        <p14:creationId xmlns:p14="http://schemas.microsoft.com/office/powerpoint/2010/main" xmlns="" val="195447583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8" r:id="rId4"/>
    <p:sldLayoutId id="2147483741" r:id="rId5"/>
    <p:sldLayoutId id="2147483742" r:id="rId6"/>
    <p:sldLayoutId id="2147483743" r:id="rId7"/>
    <p:sldLayoutId id="2147483744" r:id="rId8"/>
    <p:sldLayoutId id="2147483745" r:id="rId9"/>
    <p:sldLayoutId id="2147483746" r:id="rId10"/>
    <p:sldLayoutId id="2147483747" r:id="rId11"/>
  </p:sldLayoutIdLst>
  <p:hf sldNum="0" hdr="0" dt="0"/>
  <p:txStyles>
    <p:titleStyle>
      <a:lvl1pPr algn="l" rtl="0" eaLnBrk="0" fontAlgn="base" hangingPunct="0">
        <a:spcBef>
          <a:spcPct val="0"/>
        </a:spcBef>
        <a:spcAft>
          <a:spcPct val="0"/>
        </a:spcAft>
        <a:defRPr sz="3200" b="0">
          <a:solidFill>
            <a:schemeClr val="accent1">
              <a:lumMod val="50000"/>
            </a:schemeClr>
          </a:solidFill>
          <a:latin typeface="Arial"/>
          <a:ea typeface="Tahoma" pitchFamily="34" charset="0"/>
          <a:cs typeface="Arial"/>
        </a:defRPr>
      </a:lvl1pPr>
      <a:lvl2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2pPr>
      <a:lvl3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3pPr>
      <a:lvl4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4pPr>
      <a:lvl5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5pPr>
      <a:lvl6pPr marL="457200" algn="l" rtl="0" fontAlgn="base">
        <a:lnSpc>
          <a:spcPct val="85000"/>
        </a:lnSpc>
        <a:spcBef>
          <a:spcPct val="0"/>
        </a:spcBef>
        <a:spcAft>
          <a:spcPct val="0"/>
        </a:spcAft>
        <a:defRPr sz="2800" b="1">
          <a:solidFill>
            <a:srgbClr val="003366"/>
          </a:solidFill>
          <a:latin typeface="Arial" charset="0"/>
        </a:defRPr>
      </a:lvl6pPr>
      <a:lvl7pPr marL="914400" algn="l" rtl="0" fontAlgn="base">
        <a:lnSpc>
          <a:spcPct val="85000"/>
        </a:lnSpc>
        <a:spcBef>
          <a:spcPct val="0"/>
        </a:spcBef>
        <a:spcAft>
          <a:spcPct val="0"/>
        </a:spcAft>
        <a:defRPr sz="2800" b="1">
          <a:solidFill>
            <a:srgbClr val="003366"/>
          </a:solidFill>
          <a:latin typeface="Arial" charset="0"/>
        </a:defRPr>
      </a:lvl7pPr>
      <a:lvl8pPr marL="1371600" algn="l" rtl="0" fontAlgn="base">
        <a:lnSpc>
          <a:spcPct val="85000"/>
        </a:lnSpc>
        <a:spcBef>
          <a:spcPct val="0"/>
        </a:spcBef>
        <a:spcAft>
          <a:spcPct val="0"/>
        </a:spcAft>
        <a:defRPr sz="2800" b="1">
          <a:solidFill>
            <a:srgbClr val="003366"/>
          </a:solidFill>
          <a:latin typeface="Arial" charset="0"/>
        </a:defRPr>
      </a:lvl8pPr>
      <a:lvl9pPr marL="1828800" algn="l" rtl="0" fontAlgn="base">
        <a:lnSpc>
          <a:spcPct val="85000"/>
        </a:lnSpc>
        <a:spcBef>
          <a:spcPct val="0"/>
        </a:spcBef>
        <a:spcAft>
          <a:spcPct val="0"/>
        </a:spcAft>
        <a:defRPr sz="2800" b="1">
          <a:solidFill>
            <a:srgbClr val="003366"/>
          </a:solidFill>
          <a:latin typeface="Arial" charset="0"/>
        </a:defRPr>
      </a:lvl9pPr>
    </p:titleStyle>
    <p:bodyStyle>
      <a:lvl1pPr marL="228600" indent="-228600" algn="l" rtl="0" eaLnBrk="0" fontAlgn="base" hangingPunct="0">
        <a:spcBef>
          <a:spcPct val="20000"/>
        </a:spcBef>
        <a:spcAft>
          <a:spcPct val="0"/>
        </a:spcAft>
        <a:buClr>
          <a:srgbClr val="FF8E57"/>
        </a:buClr>
        <a:buSzPct val="125000"/>
        <a:buFont typeface="Arial"/>
        <a:buChar char="•"/>
        <a:defRPr sz="2700" b="0">
          <a:solidFill>
            <a:schemeClr val="tx1"/>
          </a:solidFill>
          <a:latin typeface="Arial"/>
          <a:ea typeface="Tahoma" pitchFamily="34" charset="0"/>
          <a:cs typeface="Arial"/>
        </a:defRPr>
      </a:lvl1pPr>
      <a:lvl2pPr marL="457200" indent="-228600" algn="l" rtl="0" eaLnBrk="0" fontAlgn="base" hangingPunct="0">
        <a:spcBef>
          <a:spcPct val="20000"/>
        </a:spcBef>
        <a:spcAft>
          <a:spcPct val="0"/>
        </a:spcAft>
        <a:buClr>
          <a:srgbClr val="FF8E57"/>
        </a:buClr>
        <a:buSzPct val="125000"/>
        <a:buFont typeface="Arial"/>
        <a:buChar char="•"/>
        <a:defRPr sz="2500">
          <a:solidFill>
            <a:schemeClr val="tx1"/>
          </a:solidFill>
          <a:latin typeface="Arial"/>
          <a:ea typeface="Tahoma" pitchFamily="34" charset="0"/>
          <a:cs typeface="Arial"/>
        </a:defRPr>
      </a:lvl2pPr>
      <a:lvl3pPr marL="685800" indent="-228600" algn="l" rtl="0" eaLnBrk="0" fontAlgn="base" hangingPunct="0">
        <a:spcBef>
          <a:spcPct val="20000"/>
        </a:spcBef>
        <a:spcAft>
          <a:spcPct val="0"/>
        </a:spcAft>
        <a:buClr>
          <a:srgbClr val="FF8E57"/>
        </a:buClr>
        <a:buSzPct val="125000"/>
        <a:buFont typeface="Lucida Grande"/>
        <a:buChar char="–"/>
        <a:defRPr sz="2500">
          <a:solidFill>
            <a:schemeClr val="tx1"/>
          </a:solidFill>
          <a:latin typeface="Arial"/>
          <a:ea typeface="Tahoma" pitchFamily="34" charset="0"/>
          <a:cs typeface="Arial"/>
        </a:defRPr>
      </a:lvl3pPr>
      <a:lvl4pPr marL="685800" indent="-228600" algn="l" rtl="0" eaLnBrk="0" fontAlgn="base" hangingPunct="0">
        <a:spcBef>
          <a:spcPct val="20000"/>
        </a:spcBef>
        <a:spcAft>
          <a:spcPct val="0"/>
        </a:spcAft>
        <a:buClr>
          <a:srgbClr val="FF8E57"/>
        </a:buClr>
        <a:buSzPct val="125000"/>
        <a:buFont typeface="Lucida Grande"/>
        <a:buChar char="–"/>
        <a:defRPr sz="2500">
          <a:solidFill>
            <a:schemeClr val="tx1"/>
          </a:solidFill>
          <a:latin typeface="Arial"/>
          <a:ea typeface="Tahoma" pitchFamily="34" charset="0"/>
          <a:cs typeface="Arial"/>
        </a:defRPr>
      </a:lvl4pPr>
      <a:lvl5pPr marL="685800" indent="-228600" algn="l" rtl="0" eaLnBrk="0" fontAlgn="base" hangingPunct="0">
        <a:spcBef>
          <a:spcPct val="20000"/>
        </a:spcBef>
        <a:spcAft>
          <a:spcPct val="0"/>
        </a:spcAft>
        <a:buClr>
          <a:srgbClr val="FF8E57"/>
        </a:buClr>
        <a:buSzPct val="125000"/>
        <a:buFont typeface="Lucida Grande"/>
        <a:buChar char="–"/>
        <a:defRPr sz="2500">
          <a:solidFill>
            <a:schemeClr val="tx1"/>
          </a:solidFill>
          <a:latin typeface="Arial"/>
          <a:ea typeface="Tahoma" pitchFamily="34" charset="0"/>
          <a:cs typeface="Arial"/>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7"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3.pd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8.xml"/><Relationship Id="rId1" Type="http://schemas.openxmlformats.org/officeDocument/2006/relationships/tags" Target="../tags/tag3.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0" y="0"/>
            <a:ext cx="9144000" cy="487093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0" y="5715000"/>
            <a:ext cx="9144000" cy="1143000"/>
          </a:xfrm>
          <a:prstGeom prst="rect">
            <a:avLst/>
          </a:prstGeom>
          <a:solidFill>
            <a:schemeClr val="bg1"/>
          </a:solidFill>
          <a:ln>
            <a:noFill/>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13" name="Rectangle 12"/>
          <p:cNvSpPr/>
          <p:nvPr/>
        </p:nvSpPr>
        <p:spPr bwMode="auto">
          <a:xfrm>
            <a:off x="0" y="4607169"/>
            <a:ext cx="9144000" cy="1107831"/>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[insert Speaker Name</a:t>
            </a:r>
          </a:p>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Date &amp; </a:t>
            </a:r>
          </a:p>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Location here]</a:t>
            </a:r>
            <a:endParaRPr kumimoji="0" lang="en-US" sz="2000" b="0" i="0" u="none" strike="noStrike" cap="all" normalizeH="0" baseline="0" dirty="0" smtClean="0">
              <a:ln>
                <a:noFill/>
              </a:ln>
              <a:solidFill>
                <a:schemeClr val="bg1"/>
              </a:solidFill>
              <a:effectLst/>
              <a:latin typeface="+mj-lt"/>
            </a:endParaRPr>
          </a:p>
        </p:txBody>
      </p:sp>
      <p:pic>
        <p:nvPicPr>
          <p:cNvPr id="15" name="Picture 14"/>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6"/>
              <a:stretch>
                <a:fillRect/>
              </a:stretch>
            </p:blipFill>
          </mc:Choice>
          <mc:Fallback>
            <p:blipFill>
              <a:blip r:embed="rId7"/>
              <a:stretch>
                <a:fillRect/>
              </a:stretch>
            </p:blipFill>
          </mc:Fallback>
        </mc:AlternateContent>
        <p:spPr>
          <a:xfrm>
            <a:off x="844062" y="426270"/>
            <a:ext cx="7614138" cy="3917130"/>
          </a:xfrm>
          <a:prstGeom prst="rect">
            <a:avLst/>
          </a:prstGeom>
        </p:spPr>
      </p:pic>
      <p:sp>
        <p:nvSpPr>
          <p:cNvPr id="16" name="TextBox 15"/>
          <p:cNvSpPr txBox="1"/>
          <p:nvPr/>
        </p:nvSpPr>
        <p:spPr>
          <a:xfrm>
            <a:off x="1125415" y="426368"/>
            <a:ext cx="6963507" cy="2123658"/>
          </a:xfrm>
          <a:prstGeom prst="rect">
            <a:avLst/>
          </a:prstGeom>
          <a:noFill/>
        </p:spPr>
        <p:txBody>
          <a:bodyPr wrap="square" rtlCol="0" anchor="ctr">
            <a:spAutoFit/>
          </a:bodyPr>
          <a:lstStyle/>
          <a:p>
            <a:pPr algn="ctr"/>
            <a:r>
              <a:rPr lang="en-ZA" sz="4400" dirty="0" smtClean="0"/>
              <a:t>Ethics of Tuberculosis Prevention, Care and Control</a:t>
            </a:r>
            <a:endParaRPr lang="en-US" sz="4400" dirty="0">
              <a:solidFill>
                <a:schemeClr val="bg1"/>
              </a:solidFill>
            </a:endParaRPr>
          </a:p>
        </p:txBody>
      </p:sp>
      <p:sp>
        <p:nvSpPr>
          <p:cNvPr id="17" name="TextBox 16"/>
          <p:cNvSpPr txBox="1"/>
          <p:nvPr/>
        </p:nvSpPr>
        <p:spPr>
          <a:xfrm>
            <a:off x="1846385" y="3130062"/>
            <a:ext cx="5609491" cy="954107"/>
          </a:xfrm>
          <a:prstGeom prst="rect">
            <a:avLst/>
          </a:prstGeom>
          <a:noFill/>
        </p:spPr>
        <p:txBody>
          <a:bodyPr wrap="square" rtlCol="0" anchor="ctr">
            <a:spAutoFit/>
          </a:bodyPr>
          <a:lstStyle/>
          <a:p>
            <a:pPr algn="ctr"/>
            <a:r>
              <a:rPr lang="en-US" sz="2800" b="1" cap="all" dirty="0" smtClean="0">
                <a:solidFill>
                  <a:schemeClr val="accent2">
                    <a:lumMod val="75000"/>
                  </a:schemeClr>
                </a:solidFill>
              </a:rPr>
              <a:t>MODULE 2: BACKGROUND ON TUBERCULOSIS </a:t>
            </a:r>
            <a:endParaRPr lang="en-US" sz="2800" b="1" cap="all" dirty="0">
              <a:solidFill>
                <a:schemeClr val="accent2">
                  <a:lumMod val="75000"/>
                </a:schemeClr>
              </a:solidFill>
            </a:endParaRPr>
          </a:p>
        </p:txBody>
      </p:sp>
      <p:pic>
        <p:nvPicPr>
          <p:cNvPr id="2" name="Picture 1"/>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4000497" y="5996812"/>
            <a:ext cx="4885267" cy="579376"/>
          </a:xfrm>
          <a:prstGeom prst="rect">
            <a:avLst/>
          </a:prstGeom>
        </p:spPr>
      </p:pic>
      <p:sp>
        <p:nvSpPr>
          <p:cNvPr id="3" name="TextBox 2"/>
          <p:cNvSpPr txBox="1"/>
          <p:nvPr/>
        </p:nvSpPr>
        <p:spPr>
          <a:xfrm>
            <a:off x="474134" y="5871001"/>
            <a:ext cx="1744134" cy="830997"/>
          </a:xfrm>
          <a:prstGeom prst="rect">
            <a:avLst/>
          </a:prstGeom>
          <a:noFill/>
        </p:spPr>
        <p:txBody>
          <a:bodyPr wrap="square" rtlCol="0">
            <a:spAutoFit/>
          </a:bodyPr>
          <a:lstStyle/>
          <a:p>
            <a:pPr algn="ctr"/>
            <a:r>
              <a:rPr lang="en-US" sz="1600" dirty="0" smtClean="0"/>
              <a:t>Insert country/ministry logo here</a:t>
            </a: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Objectives</a:t>
            </a:r>
            <a:endParaRPr lang="en-US" dirty="0"/>
          </a:p>
        </p:txBody>
      </p:sp>
      <p:sp>
        <p:nvSpPr>
          <p:cNvPr id="3" name="Content Placeholder 2"/>
          <p:cNvSpPr>
            <a:spLocks noGrp="1"/>
          </p:cNvSpPr>
          <p:nvPr>
            <p:ph idx="1"/>
          </p:nvPr>
        </p:nvSpPr>
        <p:spPr/>
        <p:txBody>
          <a:bodyPr/>
          <a:lstStyle/>
          <a:p>
            <a:pPr marL="0" indent="0">
              <a:spcAft>
                <a:spcPts val="600"/>
              </a:spcAft>
              <a:buNone/>
            </a:pPr>
            <a:r>
              <a:rPr lang="en-US" dirty="0"/>
              <a:t>Upon completion of this </a:t>
            </a:r>
            <a:r>
              <a:rPr lang="en-US" dirty="0" smtClean="0"/>
              <a:t>module, you </a:t>
            </a:r>
            <a:r>
              <a:rPr lang="en-US" dirty="0"/>
              <a:t>will be able to</a:t>
            </a:r>
            <a:r>
              <a:rPr lang="en-US" dirty="0" smtClean="0"/>
              <a:t>:</a:t>
            </a:r>
          </a:p>
          <a:p>
            <a:r>
              <a:rPr lang="en-ZA" dirty="0" smtClean="0"/>
              <a:t>Understand the global burden of TB-related disease</a:t>
            </a:r>
            <a:endParaRPr lang="en-US" dirty="0" smtClean="0"/>
          </a:p>
          <a:p>
            <a:r>
              <a:rPr lang="en-US" dirty="0" smtClean="0"/>
              <a:t>Describe why a human-rights, person-centred approach should be applied in the management of TB </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4467021A-0B1A-4E5D-B570-81CE1A8205C2}" type="slidenum">
              <a:rPr lang="en-US" smtClean="0"/>
              <a:pPr/>
              <a:t>2</a:t>
            </a:fld>
            <a:endParaRPr lang="en-US"/>
          </a:p>
        </p:txBody>
      </p:sp>
    </p:spTree>
    <p:extLst>
      <p:ext uri="{BB962C8B-B14F-4D97-AF65-F5344CB8AC3E}">
        <p14:creationId xmlns:p14="http://schemas.microsoft.com/office/powerpoint/2010/main" xmlns="" val="250721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Background*</a:t>
            </a:r>
            <a:endParaRPr lang="en-US" dirty="0"/>
          </a:p>
        </p:txBody>
      </p:sp>
      <p:sp>
        <p:nvSpPr>
          <p:cNvPr id="3" name="Content Placeholder 2"/>
          <p:cNvSpPr>
            <a:spLocks noGrp="1"/>
          </p:cNvSpPr>
          <p:nvPr>
            <p:ph idx="1"/>
          </p:nvPr>
        </p:nvSpPr>
        <p:spPr/>
        <p:txBody>
          <a:bodyPr>
            <a:normAutofit/>
          </a:bodyPr>
          <a:lstStyle/>
          <a:p>
            <a:r>
              <a:rPr lang="en-US" dirty="0" smtClean="0"/>
              <a:t>Estimated </a:t>
            </a:r>
            <a:r>
              <a:rPr lang="en-US" dirty="0"/>
              <a:t>9 million people who developed TB </a:t>
            </a:r>
            <a:r>
              <a:rPr lang="en-US" dirty="0" smtClean="0"/>
              <a:t>in 2013</a:t>
            </a:r>
          </a:p>
          <a:p>
            <a:pPr lvl="1"/>
            <a:r>
              <a:rPr lang="en-US" dirty="0" smtClean="0"/>
              <a:t>56% in South-East Asia and </a:t>
            </a:r>
            <a:r>
              <a:rPr lang="en-US" dirty="0"/>
              <a:t>Western Pacific </a:t>
            </a:r>
            <a:r>
              <a:rPr lang="en-US" dirty="0" smtClean="0"/>
              <a:t>Regions</a:t>
            </a:r>
          </a:p>
          <a:p>
            <a:pPr lvl="1">
              <a:spcAft>
                <a:spcPts val="600"/>
              </a:spcAft>
            </a:pPr>
            <a:r>
              <a:rPr lang="en-ZA" dirty="0" smtClean="0"/>
              <a:t>25% </a:t>
            </a:r>
            <a:r>
              <a:rPr lang="en-US" dirty="0" smtClean="0"/>
              <a:t>in African Region</a:t>
            </a:r>
          </a:p>
          <a:p>
            <a:r>
              <a:rPr lang="en-US" dirty="0"/>
              <a:t>B</a:t>
            </a:r>
            <a:r>
              <a:rPr lang="en-US" dirty="0" smtClean="0"/>
              <a:t>etween 1990 and 2013:</a:t>
            </a:r>
          </a:p>
          <a:p>
            <a:pPr lvl="1"/>
            <a:r>
              <a:rPr lang="en-US" dirty="0" smtClean="0"/>
              <a:t>45% decrease in TB </a:t>
            </a:r>
            <a:r>
              <a:rPr lang="en-US" dirty="0"/>
              <a:t>mortality rate </a:t>
            </a:r>
            <a:endParaRPr lang="en-US" dirty="0" smtClean="0"/>
          </a:p>
          <a:p>
            <a:pPr lvl="1"/>
            <a:r>
              <a:rPr lang="en-US" dirty="0" smtClean="0"/>
              <a:t>41% decrease in TB </a:t>
            </a:r>
            <a:r>
              <a:rPr lang="en-US" dirty="0"/>
              <a:t>prevalence </a:t>
            </a:r>
            <a:r>
              <a:rPr lang="en-US" dirty="0" smtClean="0"/>
              <a:t>rate</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3</a:t>
            </a:fld>
            <a:endParaRPr lang="en-US"/>
          </a:p>
        </p:txBody>
      </p:sp>
      <p:sp>
        <p:nvSpPr>
          <p:cNvPr id="5" name="Rectangle 4"/>
          <p:cNvSpPr/>
          <p:nvPr/>
        </p:nvSpPr>
        <p:spPr>
          <a:xfrm>
            <a:off x="5671458" y="5342163"/>
            <a:ext cx="3320143" cy="3476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100" i="1" dirty="0">
                <a:solidFill>
                  <a:schemeClr val="tx1"/>
                </a:solidFill>
              </a:rPr>
              <a:t>*WHO: Global Tuberculosis Report 2014</a:t>
            </a:r>
            <a:endParaRPr lang="en-US" sz="2100" i="1" dirty="0">
              <a:solidFill>
                <a:schemeClr val="tx1"/>
              </a:solidFill>
            </a:endParaRPr>
          </a:p>
        </p:txBody>
      </p:sp>
    </p:spTree>
    <p:extLst>
      <p:ext uri="{BB962C8B-B14F-4D97-AF65-F5344CB8AC3E}">
        <p14:creationId xmlns:p14="http://schemas.microsoft.com/office/powerpoint/2010/main" xmlns="" val="1810498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Post 2015 Global TB Strategy</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4</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550455788"/>
              </p:ext>
            </p:extLst>
          </p:nvPr>
        </p:nvGraphicFramePr>
        <p:xfrm>
          <a:off x="571500" y="1381066"/>
          <a:ext cx="7886700" cy="3962400"/>
        </p:xfrm>
        <a:graphic>
          <a:graphicData uri="http://schemas.openxmlformats.org/drawingml/2006/table">
            <a:tbl>
              <a:tblPr firstRow="1" bandRow="1">
                <a:tableStyleId>{5C22544A-7EE6-4342-B048-85BDC9FD1C3A}</a:tableStyleId>
              </a:tblPr>
              <a:tblGrid>
                <a:gridCol w="7886700"/>
              </a:tblGrid>
              <a:tr h="278130">
                <a:tc>
                  <a:txBody>
                    <a:bodyPr/>
                    <a:lstStyle/>
                    <a:p>
                      <a:r>
                        <a:rPr lang="en-US" sz="2000" b="1" kern="1200" dirty="0" smtClean="0">
                          <a:solidFill>
                            <a:schemeClr val="dk1"/>
                          </a:solidFill>
                          <a:latin typeface="+mn-lt"/>
                          <a:ea typeface="+mn-ea"/>
                          <a:cs typeface="+mn-cs"/>
                        </a:rPr>
                        <a:t>VISION</a:t>
                      </a:r>
                    </a:p>
                  </a:txBody>
                  <a:tcPr marL="68580" marR="68580" marT="34290" marB="34290"/>
                </a:tc>
              </a:tr>
              <a:tr h="4800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latin typeface="+mn-lt"/>
                          <a:ea typeface="+mn-ea"/>
                          <a:cs typeface="+mn-cs"/>
                        </a:rPr>
                        <a:t>A TB-free world</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Zero deaths, disease and suffering due to TB</a:t>
                      </a:r>
                    </a:p>
                  </a:txBody>
                  <a:tcPr marL="68580" marR="68580" marT="34290" marB="34290"/>
                </a:tc>
              </a:tr>
              <a:tr h="278130">
                <a:tc>
                  <a:txBody>
                    <a:bodyPr/>
                    <a:lstStyle/>
                    <a:p>
                      <a:r>
                        <a:rPr lang="en-US" sz="2000" b="1" kern="1200" dirty="0" smtClean="0">
                          <a:solidFill>
                            <a:schemeClr val="dk1"/>
                          </a:solidFill>
                          <a:latin typeface="+mn-lt"/>
                          <a:ea typeface="+mn-ea"/>
                          <a:cs typeface="+mn-cs"/>
                        </a:rPr>
                        <a:t>GOAL</a:t>
                      </a:r>
                    </a:p>
                  </a:txBody>
                  <a:tcPr marL="68580" marR="68580" marT="34290" marB="34290"/>
                </a:tc>
              </a:tr>
              <a:tr h="278130">
                <a:tc>
                  <a:txBody>
                    <a:bodyPr/>
                    <a:lstStyle/>
                    <a:p>
                      <a:r>
                        <a:rPr lang="en-US" sz="1600" b="0" kern="1200" dirty="0" smtClean="0">
                          <a:solidFill>
                            <a:schemeClr val="dk1"/>
                          </a:solidFill>
                          <a:latin typeface="+mn-lt"/>
                          <a:ea typeface="+mn-ea"/>
                          <a:cs typeface="+mn-cs"/>
                        </a:rPr>
                        <a:t>End the global tuberculosis epidemic </a:t>
                      </a:r>
                      <a:endParaRPr lang="en-US" sz="1600" b="0" dirty="0"/>
                    </a:p>
                  </a:txBody>
                  <a:tcPr marL="68580" marR="68580" marT="34290" marB="34290"/>
                </a:tc>
              </a:tr>
              <a:tr h="2781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dk1"/>
                          </a:solidFill>
                          <a:latin typeface="+mn-lt"/>
                          <a:ea typeface="+mn-ea"/>
                          <a:cs typeface="+mn-cs"/>
                        </a:rPr>
                        <a:t>MILESTONES FOR 2025</a:t>
                      </a:r>
                    </a:p>
                  </a:txBody>
                  <a:tcPr marL="68580" marR="68580" marT="34290" marB="34290"/>
                </a:tc>
              </a:tr>
              <a:tr h="685800">
                <a:tc>
                  <a:txBody>
                    <a:bodyPr/>
                    <a:lstStyle/>
                    <a:p>
                      <a:r>
                        <a:rPr lang="en-US" sz="1600" kern="1200" dirty="0" smtClean="0">
                          <a:solidFill>
                            <a:schemeClr val="dk1"/>
                          </a:solidFill>
                          <a:latin typeface="+mn-lt"/>
                          <a:ea typeface="+mn-ea"/>
                          <a:cs typeface="+mn-cs"/>
                        </a:rPr>
                        <a:t>75% reduction in TB deaths (compared with 2015) </a:t>
                      </a:r>
                    </a:p>
                    <a:p>
                      <a:r>
                        <a:rPr lang="en-US" sz="1600" kern="1200" dirty="0" smtClean="0">
                          <a:solidFill>
                            <a:schemeClr val="dk1"/>
                          </a:solidFill>
                          <a:latin typeface="+mn-lt"/>
                          <a:ea typeface="+mn-ea"/>
                          <a:cs typeface="+mn-cs"/>
                        </a:rPr>
                        <a:t>50% reduction in TB incidence rate (less than 55 TB cases per 100 000 population)</a:t>
                      </a:r>
                    </a:p>
                    <a:p>
                      <a:r>
                        <a:rPr lang="en-US" sz="1600" kern="1200" dirty="0" smtClean="0">
                          <a:solidFill>
                            <a:schemeClr val="dk1"/>
                          </a:solidFill>
                          <a:latin typeface="+mn-lt"/>
                          <a:ea typeface="+mn-ea"/>
                          <a:cs typeface="+mn-cs"/>
                        </a:rPr>
                        <a:t>No affected families facing catastrophic costs due to TB</a:t>
                      </a:r>
                      <a:endParaRPr lang="en-US" sz="1600" dirty="0"/>
                    </a:p>
                  </a:txBody>
                  <a:tcPr marL="68580" marR="68580" marT="34290" marB="34290"/>
                </a:tc>
              </a:tr>
              <a:tr h="278130">
                <a:tc>
                  <a:txBody>
                    <a:bodyPr/>
                    <a:lstStyle/>
                    <a:p>
                      <a:r>
                        <a:rPr lang="en-US" sz="2000" b="1" kern="1200" dirty="0" smtClean="0">
                          <a:solidFill>
                            <a:schemeClr val="dk1"/>
                          </a:solidFill>
                          <a:latin typeface="+mn-lt"/>
                          <a:ea typeface="+mn-ea"/>
                          <a:cs typeface="+mn-cs"/>
                        </a:rPr>
                        <a:t>TARGETS FOR 2035</a:t>
                      </a:r>
                    </a:p>
                  </a:txBody>
                  <a:tcPr marL="68580" marR="68580" marT="34290" marB="34290"/>
                </a:tc>
              </a:tr>
              <a:tr h="685800">
                <a:tc>
                  <a:txBody>
                    <a:bodyPr/>
                    <a:lstStyle/>
                    <a:p>
                      <a:r>
                        <a:rPr lang="en-US" sz="1600" kern="1200" dirty="0" smtClean="0">
                          <a:solidFill>
                            <a:schemeClr val="dk1"/>
                          </a:solidFill>
                          <a:latin typeface="+mn-lt"/>
                          <a:ea typeface="+mn-ea"/>
                          <a:cs typeface="+mn-cs"/>
                        </a:rPr>
                        <a:t>95% reduction in TB deaths (compared with 2015)</a:t>
                      </a:r>
                    </a:p>
                    <a:p>
                      <a:r>
                        <a:rPr lang="en-US" sz="1600" kern="1200" dirty="0" smtClean="0">
                          <a:solidFill>
                            <a:schemeClr val="dk1"/>
                          </a:solidFill>
                          <a:latin typeface="+mn-lt"/>
                          <a:ea typeface="+mn-ea"/>
                          <a:cs typeface="+mn-cs"/>
                        </a:rPr>
                        <a:t>90% reduction in TB incidence rate (less than 10 TB cases per 100 000 population)</a:t>
                      </a:r>
                    </a:p>
                    <a:p>
                      <a:r>
                        <a:rPr lang="en-US" sz="1600" kern="1200" dirty="0" smtClean="0">
                          <a:solidFill>
                            <a:schemeClr val="dk1"/>
                          </a:solidFill>
                          <a:latin typeface="+mn-lt"/>
                          <a:ea typeface="+mn-ea"/>
                          <a:cs typeface="+mn-cs"/>
                        </a:rPr>
                        <a:t>No affected families facing catastrophic costs due to TB</a:t>
                      </a:r>
                      <a:endParaRPr lang="en-US" sz="1600" dirty="0" smtClean="0"/>
                    </a:p>
                  </a:txBody>
                  <a:tcPr marL="68580" marR="68580" marT="34290" marB="34290"/>
                </a:tc>
              </a:tr>
            </a:tbl>
          </a:graphicData>
        </a:graphic>
      </p:graphicFrame>
      <p:sp>
        <p:nvSpPr>
          <p:cNvPr id="5" name="Rectangle 4"/>
          <p:cNvSpPr/>
          <p:nvPr/>
        </p:nvSpPr>
        <p:spPr>
          <a:xfrm>
            <a:off x="208189" y="5620087"/>
            <a:ext cx="8307161" cy="7865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100" i="1" dirty="0">
                <a:solidFill>
                  <a:schemeClr val="tx1"/>
                </a:solidFill>
              </a:rPr>
              <a:t>*WHO: </a:t>
            </a:r>
            <a:r>
              <a:rPr lang="en-US" sz="2100" i="1" dirty="0">
                <a:solidFill>
                  <a:schemeClr val="tx1"/>
                </a:solidFill>
              </a:rPr>
              <a:t>Global strategy and targets for tuberculosis prevention, care and control after 2015. 2015</a:t>
            </a:r>
          </a:p>
        </p:txBody>
      </p:sp>
    </p:spTree>
    <p:extLst>
      <p:ext uri="{BB962C8B-B14F-4D97-AF65-F5344CB8AC3E}">
        <p14:creationId xmlns:p14="http://schemas.microsoft.com/office/powerpoint/2010/main" xmlns="" val="1649560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post-2015 Global TB </a:t>
            </a:r>
            <a:r>
              <a:rPr lang="en-US" dirty="0"/>
              <a:t>S</a:t>
            </a:r>
            <a:r>
              <a:rPr lang="en-US" dirty="0" smtClean="0"/>
              <a:t>trategy</a:t>
            </a:r>
            <a:endParaRPr lang="en-US" dirty="0"/>
          </a:p>
        </p:txBody>
      </p:sp>
      <p:sp>
        <p:nvSpPr>
          <p:cNvPr id="3" name="Content Placeholder 2"/>
          <p:cNvSpPr>
            <a:spLocks noGrp="1"/>
          </p:cNvSpPr>
          <p:nvPr>
            <p:ph idx="1"/>
          </p:nvPr>
        </p:nvSpPr>
        <p:spPr>
          <a:xfrm>
            <a:off x="628650" y="1686379"/>
            <a:ext cx="7886700" cy="2633360"/>
          </a:xfrm>
        </p:spPr>
        <p:txBody>
          <a:bodyPr/>
          <a:lstStyle/>
          <a:p>
            <a:pPr>
              <a:spcAft>
                <a:spcPts val="600"/>
              </a:spcAft>
            </a:pPr>
            <a:r>
              <a:rPr lang="en-US" dirty="0" smtClean="0"/>
              <a:t>Government stewardship and accountability, with monitoring and evaluation</a:t>
            </a:r>
          </a:p>
          <a:p>
            <a:pPr>
              <a:spcAft>
                <a:spcPts val="600"/>
              </a:spcAft>
            </a:pPr>
            <a:r>
              <a:rPr lang="en-US" dirty="0" smtClean="0"/>
              <a:t>Strong coalition with civil society organizations and communities</a:t>
            </a:r>
          </a:p>
          <a:p>
            <a:pPr>
              <a:spcAft>
                <a:spcPts val="600"/>
              </a:spcAft>
            </a:pPr>
            <a:r>
              <a:rPr lang="en-US" b="1" dirty="0" smtClean="0"/>
              <a:t>Protection and promotion of human rights, ethics and equity</a:t>
            </a:r>
          </a:p>
          <a:p>
            <a:pPr>
              <a:spcAft>
                <a:spcPts val="600"/>
              </a:spcAft>
            </a:pPr>
            <a:r>
              <a:rPr lang="en-US" dirty="0" smtClean="0"/>
              <a:t>Adaptation of the strategy and targets at country level, with global collaboration </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5</a:t>
            </a:fld>
            <a:endParaRPr lang="en-US"/>
          </a:p>
        </p:txBody>
      </p:sp>
      <p:sp>
        <p:nvSpPr>
          <p:cNvPr id="5" name="Rectangle 4"/>
          <p:cNvSpPr/>
          <p:nvPr/>
        </p:nvSpPr>
        <p:spPr>
          <a:xfrm>
            <a:off x="379639" y="5691372"/>
            <a:ext cx="8307161" cy="7616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100" i="1" dirty="0">
                <a:solidFill>
                  <a:schemeClr val="tx1"/>
                </a:solidFill>
              </a:rPr>
              <a:t>*WHO: </a:t>
            </a:r>
            <a:r>
              <a:rPr lang="en-US" sz="2100" i="1" dirty="0">
                <a:solidFill>
                  <a:schemeClr val="tx1"/>
                </a:solidFill>
              </a:rPr>
              <a:t>Global strategy and targets for tuberculosis prevention, care and control after 2015. 2015</a:t>
            </a:r>
          </a:p>
        </p:txBody>
      </p:sp>
    </p:spTree>
    <p:extLst>
      <p:ext uri="{BB962C8B-B14F-4D97-AF65-F5344CB8AC3E}">
        <p14:creationId xmlns:p14="http://schemas.microsoft.com/office/powerpoint/2010/main" xmlns="" val="2857743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Guidance on Ethics of TB Prevention, Care and Control</a:t>
            </a:r>
            <a:endParaRPr lang="en-US" dirty="0"/>
          </a:p>
        </p:txBody>
      </p:sp>
      <p:sp>
        <p:nvSpPr>
          <p:cNvPr id="3" name="Content Placeholder 2"/>
          <p:cNvSpPr>
            <a:spLocks noGrp="1"/>
          </p:cNvSpPr>
          <p:nvPr>
            <p:ph idx="1"/>
          </p:nvPr>
        </p:nvSpPr>
        <p:spPr>
          <a:xfrm>
            <a:off x="628650" y="1686379"/>
            <a:ext cx="8262132" cy="2633360"/>
          </a:xfrm>
        </p:spPr>
        <p:txBody>
          <a:bodyPr/>
          <a:lstStyle/>
          <a:p>
            <a:pPr>
              <a:spcAft>
                <a:spcPts val="600"/>
              </a:spcAft>
            </a:pPr>
            <a:r>
              <a:rPr lang="en-US" dirty="0" smtClean="0"/>
              <a:t>Can assist National TB </a:t>
            </a:r>
            <a:r>
              <a:rPr lang="en-US" dirty="0" err="1" smtClean="0"/>
              <a:t>Programmes</a:t>
            </a:r>
            <a:r>
              <a:rPr lang="en-US" dirty="0" smtClean="0"/>
              <a:t> (NTPs), TB service providers, policy makers, civil society and other stakeholders in implementing TB prevention, care and control efforts in an ethical manner</a:t>
            </a:r>
          </a:p>
          <a:p>
            <a:pPr>
              <a:spcAft>
                <a:spcPts val="600"/>
              </a:spcAft>
            </a:pPr>
            <a:r>
              <a:rPr lang="en-US" dirty="0" smtClean="0"/>
              <a:t>Addresses a broad range of ethical issues that arise in NTPs, ranging from informed consent and isolation to health care workers’ rights and obligations, and clinical and epidemiological studies</a:t>
            </a:r>
          </a:p>
          <a:p>
            <a:pPr>
              <a:spcAft>
                <a:spcPts val="600"/>
              </a:spcAft>
            </a:pPr>
            <a:r>
              <a:rPr lang="en-US" dirty="0" smtClean="0"/>
              <a:t>Raises consciousness about ethics in TB control and in practice </a:t>
            </a:r>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6</a:t>
            </a:fld>
            <a:endParaRPr lang="en-US"/>
          </a:p>
        </p:txBody>
      </p:sp>
    </p:spTree>
    <p:extLst>
      <p:ext uri="{BB962C8B-B14F-4D97-AF65-F5344CB8AC3E}">
        <p14:creationId xmlns:p14="http://schemas.microsoft.com/office/powerpoint/2010/main" xmlns="" val="2857743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Goal of TB care and control programmes</a:t>
            </a:r>
            <a:endParaRPr lang="en-US" dirty="0"/>
          </a:p>
        </p:txBody>
      </p:sp>
      <p:sp>
        <p:nvSpPr>
          <p:cNvPr id="3" name="Content Placeholder 2"/>
          <p:cNvSpPr>
            <a:spLocks noGrp="1"/>
          </p:cNvSpPr>
          <p:nvPr>
            <p:ph idx="1"/>
          </p:nvPr>
        </p:nvSpPr>
        <p:spPr/>
        <p:txBody>
          <a:bodyPr>
            <a:normAutofit fontScale="92500"/>
          </a:bodyPr>
          <a:lstStyle/>
          <a:p>
            <a:pPr>
              <a:spcAft>
                <a:spcPts val="600"/>
              </a:spcAft>
            </a:pPr>
            <a:r>
              <a:rPr lang="en-US" dirty="0"/>
              <a:t>A</a:t>
            </a:r>
            <a:r>
              <a:rPr lang="en-US" dirty="0" smtClean="0"/>
              <a:t>chieve universal access to high-quality diagnosis and patient-centred treatment</a:t>
            </a:r>
          </a:p>
          <a:p>
            <a:pPr>
              <a:spcAft>
                <a:spcPts val="600"/>
              </a:spcAft>
            </a:pPr>
            <a:r>
              <a:rPr lang="en-US" dirty="0" smtClean="0"/>
              <a:t>Reduce the human suffering and socioeconomic burden associated with TB</a:t>
            </a:r>
          </a:p>
          <a:p>
            <a:pPr>
              <a:spcAft>
                <a:spcPts val="600"/>
              </a:spcAft>
            </a:pPr>
            <a:r>
              <a:rPr lang="en-US" dirty="0" smtClean="0"/>
              <a:t>Protect public health, including protecting poor and vulnerable populations from TB, TB/HIV, and MDR-TB</a:t>
            </a:r>
          </a:p>
          <a:p>
            <a:pPr>
              <a:spcAft>
                <a:spcPts val="600"/>
              </a:spcAft>
            </a:pPr>
            <a:r>
              <a:rPr lang="en-US" dirty="0"/>
              <a:t>S</a:t>
            </a:r>
            <a:r>
              <a:rPr lang="en-US" dirty="0" smtClean="0"/>
              <a:t>upport development of new tools and enable their timely and effective use</a:t>
            </a:r>
          </a:p>
          <a:p>
            <a:pPr>
              <a:spcAft>
                <a:spcPts val="600"/>
              </a:spcAft>
            </a:pPr>
            <a:r>
              <a:rPr lang="en-US" dirty="0"/>
              <a:t>P</a:t>
            </a:r>
            <a:r>
              <a:rPr lang="en-US" dirty="0" smtClean="0"/>
              <a:t>rotect and promote human rights in TB prevention, care and control</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7</a:t>
            </a:fld>
            <a:endParaRPr lang="en-US"/>
          </a:p>
        </p:txBody>
      </p:sp>
    </p:spTree>
    <p:custDataLst>
      <p:tags r:id="rId1"/>
    </p:custDataLst>
    <p:extLst>
      <p:ext uri="{BB962C8B-B14F-4D97-AF65-F5344CB8AC3E}">
        <p14:creationId xmlns:p14="http://schemas.microsoft.com/office/powerpoint/2010/main" xmlns="" val="23329107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Objectives for comprehensive TB strategy</a:t>
            </a:r>
            <a:endParaRPr lang="en-US" dirty="0"/>
          </a:p>
        </p:txBody>
      </p:sp>
      <p:sp>
        <p:nvSpPr>
          <p:cNvPr id="3" name="Content Placeholder 2"/>
          <p:cNvSpPr>
            <a:spLocks noGrp="1"/>
          </p:cNvSpPr>
          <p:nvPr>
            <p:ph idx="1"/>
          </p:nvPr>
        </p:nvSpPr>
        <p:spPr/>
        <p:txBody>
          <a:bodyPr/>
          <a:lstStyle/>
          <a:p>
            <a:pPr>
              <a:spcAft>
                <a:spcPts val="600"/>
              </a:spcAft>
            </a:pPr>
            <a:r>
              <a:rPr lang="en-ZA" dirty="0" smtClean="0"/>
              <a:t>Provide proper treatment of infected individuals</a:t>
            </a:r>
          </a:p>
          <a:p>
            <a:pPr>
              <a:spcAft>
                <a:spcPts val="600"/>
              </a:spcAft>
            </a:pPr>
            <a:r>
              <a:rPr lang="en-ZA" dirty="0" smtClean="0"/>
              <a:t>Ensure prevention of new infections</a:t>
            </a:r>
          </a:p>
          <a:p>
            <a:pPr lvl="1"/>
            <a:r>
              <a:rPr lang="en-ZA" dirty="0" smtClean="0"/>
              <a:t>Effective care and control programme</a:t>
            </a:r>
          </a:p>
          <a:p>
            <a:pPr lvl="1"/>
            <a:r>
              <a:rPr lang="en-ZA" dirty="0" smtClean="0"/>
              <a:t>Infection control</a:t>
            </a:r>
          </a:p>
          <a:p>
            <a:pPr lvl="1"/>
            <a:r>
              <a:rPr lang="en-ZA" dirty="0" smtClean="0"/>
              <a:t>Vaccination</a:t>
            </a:r>
          </a:p>
          <a:p>
            <a:pPr lvl="1"/>
            <a:r>
              <a:rPr lang="en-ZA" dirty="0"/>
              <a:t>A</a:t>
            </a:r>
            <a:r>
              <a:rPr lang="en-ZA" dirty="0" smtClean="0"/>
              <a:t>ppropriate population screening</a:t>
            </a:r>
          </a:p>
          <a:p>
            <a:pPr lvl="1"/>
            <a:r>
              <a:rPr lang="en-ZA" dirty="0" smtClean="0"/>
              <a:t>Improvement in socio-economic factors known to increase risk of TB</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8</a:t>
            </a:fld>
            <a:endParaRPr lang="en-US"/>
          </a:p>
        </p:txBody>
      </p:sp>
    </p:spTree>
    <p:custDataLst>
      <p:tags r:id="rId1"/>
    </p:custDataLst>
    <p:extLst>
      <p:ext uri="{BB962C8B-B14F-4D97-AF65-F5344CB8AC3E}">
        <p14:creationId xmlns:p14="http://schemas.microsoft.com/office/powerpoint/2010/main" xmlns="" val="206161794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9</a:t>
            </a:fld>
            <a:endParaRPr lang="en-US"/>
          </a:p>
        </p:txBody>
      </p:sp>
      <p:pic>
        <p:nvPicPr>
          <p:cNvPr id="1026" name="Picture 2" descr="http://www.dianamarinova.com/wp-content/uploads/2013/08/Questions-to-Clients-Why-Bother-Addressing-Them.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rot="19447591">
            <a:off x="1810908" y="2013216"/>
            <a:ext cx="3831440" cy="3438717"/>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extLst>
      <p:ext uri="{BB962C8B-B14F-4D97-AF65-F5344CB8AC3E}">
        <p14:creationId xmlns:p14="http://schemas.microsoft.com/office/powerpoint/2010/main" xmlns="" val="39293416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TB CARE II">
  <a:themeElements>
    <a:clrScheme name="hc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c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i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i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i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i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i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i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i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i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i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i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8949</TotalTime>
  <Words>839</Words>
  <Application>Microsoft Office PowerPoint</Application>
  <PresentationFormat>On-screen Show (4:3)</PresentationFormat>
  <Paragraphs>92</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1_TB CARE II</vt:lpstr>
      <vt:lpstr>Slide 1</vt:lpstr>
      <vt:lpstr>Objectives</vt:lpstr>
      <vt:lpstr>Background*</vt:lpstr>
      <vt:lpstr>Post 2015 Global TB Strategy</vt:lpstr>
      <vt:lpstr>Principles of post-2015 Global TB Strategy</vt:lpstr>
      <vt:lpstr>WHO Guidance on Ethics of TB Prevention, Care and Control</vt:lpstr>
      <vt:lpstr>Goal of TB care and control programmes</vt:lpstr>
      <vt:lpstr>Objectives for comprehensive TB strategy</vt:lpstr>
      <vt:lpstr>Slide 9</vt:lpstr>
    </vt:vector>
  </TitlesOfParts>
  <Company>Partners In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KJ Seung</dc:creator>
  <cp:lastModifiedBy>UmdNJ</cp:lastModifiedBy>
  <cp:revision>376</cp:revision>
  <dcterms:created xsi:type="dcterms:W3CDTF">2012-11-13T21:47:44Z</dcterms:created>
  <dcterms:modified xsi:type="dcterms:W3CDTF">2015-08-05T04:41:28Z</dcterms:modified>
</cp:coreProperties>
</file>